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5"/>
    <p:restoredTop sz="94646"/>
  </p:normalViewPr>
  <p:slideViewPr>
    <p:cSldViewPr snapToGrid="0" snapToObjects="1">
      <p:cViewPr varScale="1">
        <p:scale>
          <a:sx n="79" d="100"/>
          <a:sy n="79" d="100"/>
        </p:scale>
        <p:origin x="23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3912E-5455-AF4F-82D3-12E8E20DC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0B2DEB-D4A4-3046-8E7F-72964AE14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C778C-5813-A343-8082-5F5915048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92042-8891-2C47-9C55-96B85FDE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14E58-AF00-034A-85D1-B26FCF2BA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80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CC82F-4B58-4D41-B07B-D59FC786D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2678CF-1E72-7E4C-83CD-F14DDBD00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0DA22-0102-E847-B05C-148E5112F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BB08E-1D13-9D4C-929A-B3E2E761D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91C275-6416-4E49-A6D2-CC12A42BE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3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65B145-5D91-3142-8139-CA7BFD8CCB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6F5516-3F7F-114E-A6FB-776E8BE81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4AF1A-D1F6-2C42-8C3D-D892AFE55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C4B96-B1B0-5A48-82FE-3369C1126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86022-E839-F54C-95CF-E5E1685CF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88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227F-6869-3E4F-AE15-0C53C288A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28296-B1AE-8446-B617-1EFBB915C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13359-4177-AC4D-92C7-8DB66AFFD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0E520-150C-204B-96DA-229D92AEE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F6A988-00FF-E442-9A16-E2E1CF61E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837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8B0D3-E7C8-0F4B-9A46-DEE7D8E41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45A0B-5950-E644-8280-7095ADDC0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11934-816D-B44D-9CA6-123169409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3ADFC-DF74-1A42-BE60-B8B379EB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A098F-7EDE-2843-B803-7FAF1F0BD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2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DCB57-A369-5547-9CE6-73B184A14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B8836-3FAA-6D45-AF99-D961AD77EC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19BF3F-E2C8-EC4C-8E63-048FD6FFF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0AED94-9873-054F-AE3D-E17624E14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3E627-53D0-B244-AF94-1028D76AA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21D7B1-BE6B-BE40-9B37-FF75C0028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67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5F23A-CF52-3C44-ACCC-71CFD1D36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8A52F-DAD9-264E-80A9-AD135EDBF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8DA56-AD85-E240-95BE-B9BB38A7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8051DC-C279-9C45-898E-2587A22EEC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3332F7-1832-C44C-A718-A6717EE0E7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C50BD3-035D-AB44-91A0-AAC3BEED0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140ED7-FB38-E744-9871-2E86614FC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0BCFA8-4735-5746-98FB-E2A785D32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1B36-321D-1A40-A493-1D2A68E6D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667CC8-97E1-3F4B-AAA4-E362593FD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C8532A-F930-4C41-8ADE-0590D5273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4F999-3A3F-5E47-BFB4-442C2F9C3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E66541-9806-E54D-B05F-F7E8E02BC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0A3BC2-036B-2442-8DB1-22A09B0A3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54686E-3FE3-8F4A-906E-9E889764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91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CDF7F-21CF-EC4A-AC6E-8F6A40AD3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FB310-9695-FC47-8A01-857D5D956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C79579-1C25-5040-B504-6D1E87B47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4572A7-1909-F244-A29C-D5D46D51F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28DF24-085F-8348-86E4-627D2002A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DE26D-D5C4-D24A-9B23-E5EE8527C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042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29B1F-D1AD-9447-8843-759BCAEDC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C02520-F999-A247-8868-AE7F8C3888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6B43A7-4833-0948-A7A9-B3C969046D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CC441C-22EF-B34F-91B5-1A1D2423A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8C1988-59EC-184B-AB27-601A029CD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589539-CF95-304D-9C7D-26429E1C4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48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994A90-4F61-4846-B5E6-24C564D92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AA1745-D3B3-D64B-97DF-D9A22B41B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C3315-826D-9047-8DE6-271FA9C23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022F1-0F4F-4F4B-8515-8BADF7B64F1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B9FFA-C131-8041-A225-6ACA8ED52E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867EF-9FC0-ED40-AA3E-3999BFE7A7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61261-CF03-D047-9D0F-DBFF5D30A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39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papers.nips.cc/paper/4824-imagenet-classification-with-deep-convolutional-neural-networks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FA422-83B7-0E4C-AF04-59ECD1DB7C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101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2B404-3F6B-0743-B4D7-E00E6E04FE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Session 5 – SVM part 1</a:t>
            </a:r>
          </a:p>
        </p:txBody>
      </p:sp>
    </p:spTree>
    <p:extLst>
      <p:ext uri="{BB962C8B-B14F-4D97-AF65-F5344CB8AC3E}">
        <p14:creationId xmlns:p14="http://schemas.microsoft.com/office/powerpoint/2010/main" val="3390657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72CB0-A23A-A34E-9F14-8520C9EE2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SVM – Linearly Separable vs Not Linearly Separable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E06B1C-EC0D-9544-B8BE-FC56FED3B6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6700" y="2163423"/>
            <a:ext cx="86614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485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D8E67F2-F753-4E06-8229-4970A6725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4272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E1BDFD-564B-44A4-841A-50D6A8E75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6B964B-6DE0-2C4F-A8EF-7068D9F66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599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000000"/>
                </a:solidFill>
              </a:rPr>
              <a:t>What is SVM - Definition</a:t>
            </a:r>
          </a:p>
        </p:txBody>
      </p:sp>
      <p:sp>
        <p:nvSpPr>
          <p:cNvPr id="14" name="Freeform 60">
            <a:extLst>
              <a:ext uri="{FF2B5EF4-FFF2-40B4-BE49-F238E27FC236}">
                <a16:creationId xmlns:a16="http://schemas.microsoft.com/office/drawing/2014/main" id="{007B8288-68CC-4847-8419-CF535B6B7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3882" y="0"/>
            <a:ext cx="3880988" cy="2206512"/>
          </a:xfrm>
          <a:custGeom>
            <a:avLst/>
            <a:gdLst>
              <a:gd name="connsiteX0" fmla="*/ 20753 w 3960193"/>
              <a:gd name="connsiteY0" fmla="*/ 0 h 2251543"/>
              <a:gd name="connsiteX1" fmla="*/ 3939440 w 3960193"/>
              <a:gd name="connsiteY1" fmla="*/ 0 h 2251543"/>
              <a:gd name="connsiteX2" fmla="*/ 3949969 w 3960193"/>
              <a:gd name="connsiteY2" fmla="*/ 68994 h 2251543"/>
              <a:gd name="connsiteX3" fmla="*/ 3960193 w 3960193"/>
              <a:gd name="connsiteY3" fmla="*/ 271447 h 2251543"/>
              <a:gd name="connsiteX4" fmla="*/ 1980096 w 3960193"/>
              <a:gd name="connsiteY4" fmla="*/ 2251543 h 2251543"/>
              <a:gd name="connsiteX5" fmla="*/ 0 w 3960193"/>
              <a:gd name="connsiteY5" fmla="*/ 271447 h 2251543"/>
              <a:gd name="connsiteX6" fmla="*/ 10224 w 3960193"/>
              <a:gd name="connsiteY6" fmla="*/ 68994 h 22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3" h="2251543">
                <a:moveTo>
                  <a:pt x="20753" y="0"/>
                </a:moveTo>
                <a:lnTo>
                  <a:pt x="3939440" y="0"/>
                </a:lnTo>
                <a:lnTo>
                  <a:pt x="3949969" y="68994"/>
                </a:lnTo>
                <a:cubicBezTo>
                  <a:pt x="3956730" y="135559"/>
                  <a:pt x="3960193" y="203099"/>
                  <a:pt x="3960193" y="271447"/>
                </a:cubicBezTo>
                <a:cubicBezTo>
                  <a:pt x="3960193" y="1365024"/>
                  <a:pt x="3073674" y="2251543"/>
                  <a:pt x="1980096" y="2251543"/>
                </a:cubicBezTo>
                <a:cubicBezTo>
                  <a:pt x="886519" y="2251543"/>
                  <a:pt x="0" y="1365024"/>
                  <a:pt x="0" y="271447"/>
                </a:cubicBezTo>
                <a:cubicBezTo>
                  <a:pt x="0" y="203099"/>
                  <a:pt x="3463" y="135559"/>
                  <a:pt x="10224" y="68994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5FD5C5-DBA2-2F40-AAE0-AAE54452F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496" y="614562"/>
            <a:ext cx="2532690" cy="558387"/>
          </a:xfrm>
          <a:prstGeom prst="rect">
            <a:avLst/>
          </a:prstGeom>
        </p:spPr>
      </p:pic>
      <p:sp>
        <p:nvSpPr>
          <p:cNvPr id="16" name="Freeform 68">
            <a:extLst>
              <a:ext uri="{FF2B5EF4-FFF2-40B4-BE49-F238E27FC236}">
                <a16:creationId xmlns:a16="http://schemas.microsoft.com/office/drawing/2014/main" id="{32BA8EA8-C1B6-4309-B674-F9F399B962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12701"/>
            <a:ext cx="4942589" cy="3945299"/>
          </a:xfrm>
          <a:custGeom>
            <a:avLst/>
            <a:gdLst>
              <a:gd name="connsiteX0" fmla="*/ 2223943 w 4942589"/>
              <a:gd name="connsiteY0" fmla="*/ 0 h 3945299"/>
              <a:gd name="connsiteX1" fmla="*/ 4942589 w 4942589"/>
              <a:gd name="connsiteY1" fmla="*/ 2718646 h 3945299"/>
              <a:gd name="connsiteX2" fmla="*/ 4728945 w 4942589"/>
              <a:gd name="connsiteY2" fmla="*/ 3776866 h 3945299"/>
              <a:gd name="connsiteX3" fmla="*/ 4647806 w 4942589"/>
              <a:gd name="connsiteY3" fmla="*/ 3945299 h 3945299"/>
              <a:gd name="connsiteX4" fmla="*/ 0 w 4942589"/>
              <a:gd name="connsiteY4" fmla="*/ 3945299 h 3945299"/>
              <a:gd name="connsiteX5" fmla="*/ 0 w 4942589"/>
              <a:gd name="connsiteY5" fmla="*/ 1157971 h 3945299"/>
              <a:gd name="connsiteX6" fmla="*/ 126104 w 4942589"/>
              <a:gd name="connsiteY6" fmla="*/ 989335 h 3945299"/>
              <a:gd name="connsiteX7" fmla="*/ 2223943 w 4942589"/>
              <a:gd name="connsiteY7" fmla="*/ 0 h 394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2589" h="3945299">
                <a:moveTo>
                  <a:pt x="2223943" y="0"/>
                </a:moveTo>
                <a:cubicBezTo>
                  <a:pt x="3725410" y="0"/>
                  <a:pt x="4942589" y="1217179"/>
                  <a:pt x="4942589" y="2718646"/>
                </a:cubicBezTo>
                <a:cubicBezTo>
                  <a:pt x="4942589" y="3094013"/>
                  <a:pt x="4866516" y="3451612"/>
                  <a:pt x="4728945" y="3776866"/>
                </a:cubicBezTo>
                <a:lnTo>
                  <a:pt x="4647806" y="3945299"/>
                </a:lnTo>
                <a:lnTo>
                  <a:pt x="0" y="3945299"/>
                </a:lnTo>
                <a:lnTo>
                  <a:pt x="0" y="1157971"/>
                </a:lnTo>
                <a:lnTo>
                  <a:pt x="126104" y="989335"/>
                </a:lnTo>
                <a:cubicBezTo>
                  <a:pt x="624744" y="385123"/>
                  <a:pt x="1379368" y="0"/>
                  <a:pt x="2223943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B4CBFA-47E9-DE40-85A7-9C111B4FE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909" y="3875314"/>
            <a:ext cx="2950750" cy="267042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8B6C6-E9FB-EE4A-B437-0E0D95FA0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rgbClr val="000000"/>
                </a:solidFill>
              </a:rPr>
              <a:t>How to define the hyperplane math</a:t>
            </a:r>
            <a:r>
              <a:rPr lang="en-US" altLang="zh-CN" sz="1700" dirty="0">
                <a:solidFill>
                  <a:srgbClr val="000000"/>
                </a:solidFill>
              </a:rPr>
              <a:t>ematically</a:t>
            </a:r>
            <a:r>
              <a:rPr lang="en-US" sz="1700" dirty="0">
                <a:solidFill>
                  <a:srgbClr val="000000"/>
                </a:solidFill>
              </a:rPr>
              <a:t>?</a:t>
            </a:r>
          </a:p>
          <a:p>
            <a:endParaRPr lang="en-US" sz="17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7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1700" i="1" dirty="0">
                <a:solidFill>
                  <a:srgbClr val="000000"/>
                </a:solidFill>
              </a:rPr>
              <a:t>W – Weighted vectors (w1, w2, w3, ….</a:t>
            </a:r>
            <a:r>
              <a:rPr lang="en-US" sz="1700" i="1" dirty="0" err="1">
                <a:solidFill>
                  <a:srgbClr val="000000"/>
                </a:solidFill>
              </a:rPr>
              <a:t>wn</a:t>
            </a:r>
            <a:r>
              <a:rPr lang="en-US" sz="1700" i="1" dirty="0">
                <a:solidFill>
                  <a:srgbClr val="00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1700" i="1" dirty="0">
                <a:solidFill>
                  <a:srgbClr val="000000"/>
                </a:solidFill>
              </a:rPr>
              <a:t>X – independent variables</a:t>
            </a:r>
          </a:p>
          <a:p>
            <a:pPr marL="0" indent="0">
              <a:buNone/>
            </a:pPr>
            <a:r>
              <a:rPr lang="en-US" sz="1700" i="1" dirty="0">
                <a:solidFill>
                  <a:srgbClr val="000000"/>
                </a:solidFill>
              </a:rPr>
              <a:t>b – bias </a:t>
            </a:r>
          </a:p>
          <a:p>
            <a:pPr marL="0" indent="0">
              <a:buNone/>
            </a:pPr>
            <a:endParaRPr lang="en-US" sz="1700" i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</a:rPr>
              <a:t>If I have 2 independent variables x1 and x2</a:t>
            </a:r>
            <a:r>
              <a:rPr lang="en-US" sz="1700" i="1" dirty="0">
                <a:solidFill>
                  <a:srgbClr val="000000"/>
                </a:solidFill>
              </a:rPr>
              <a:t> , </a:t>
            </a:r>
            <a:r>
              <a:rPr lang="en-US" sz="1700" dirty="0">
                <a:solidFill>
                  <a:srgbClr val="000000"/>
                </a:solidFill>
              </a:rPr>
              <a:t> then we could write the hyperplane like below:</a:t>
            </a:r>
          </a:p>
          <a:p>
            <a:pPr marL="0" indent="0">
              <a:buNone/>
            </a:pPr>
            <a:r>
              <a:rPr lang="en-US" sz="1700" i="1" dirty="0">
                <a:solidFill>
                  <a:srgbClr val="000000"/>
                </a:solidFill>
              </a:rPr>
              <a:t>W1*X1 + W2*X2 + W0 = 0</a:t>
            </a:r>
          </a:p>
          <a:p>
            <a:endParaRPr lang="en-US" sz="17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18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4EEF7-8616-0342-97BB-2B3BFBE45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What is SVM - MMH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F901B-B179-5049-95BD-C769462BC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15484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How to get Max Margin Hyperplane?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In order to get MMH, we need to adjust w value.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Assume, we have 2 different outputs – green and blue. In this case, we will need 2 hypothesis: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H0: Green (label -1) </a:t>
            </a:r>
          </a:p>
          <a:p>
            <a:pPr marL="0" indent="0">
              <a:buNone/>
            </a:pPr>
            <a:r>
              <a:rPr lang="en-US" sz="2000" dirty="0"/>
              <a:t>  w*x</a:t>
            </a:r>
            <a:r>
              <a:rPr lang="en-US" altLang="zh-CN" sz="2000" dirty="0"/>
              <a:t>i</a:t>
            </a:r>
            <a:r>
              <a:rPr lang="en-US" sz="2000" dirty="0"/>
              <a:t> –b </a:t>
            </a:r>
            <a:r>
              <a:rPr lang="en-US" altLang="zh-CN" sz="2000" dirty="0"/>
              <a:t>&lt;</a:t>
            </a:r>
            <a:r>
              <a:rPr lang="zh-CN" altLang="en-US" sz="2000" dirty="0"/>
              <a:t> </a:t>
            </a:r>
            <a:r>
              <a:rPr lang="en-US" altLang="zh-CN" sz="2000" dirty="0"/>
              <a:t>0</a:t>
            </a:r>
            <a:r>
              <a:rPr lang="en-US" sz="2000" dirty="0"/>
              <a:t> </a:t>
            </a:r>
            <a:r>
              <a:rPr lang="zh-CN" altLang="en-US" sz="2000" dirty="0"/>
              <a:t> </a:t>
            </a:r>
            <a:r>
              <a:rPr lang="en-US" altLang="zh-CN" sz="2000" dirty="0"/>
              <a:t>-&gt;</a:t>
            </a:r>
            <a:r>
              <a:rPr lang="zh-CN" altLang="en-US" sz="2000" dirty="0"/>
              <a:t> </a:t>
            </a:r>
            <a:r>
              <a:rPr lang="en-US" altLang="zh-CN" sz="2000" dirty="0" err="1"/>
              <a:t>yi</a:t>
            </a:r>
            <a:r>
              <a:rPr lang="zh-CN" altLang="en-US" sz="2000" dirty="0"/>
              <a:t> </a:t>
            </a:r>
            <a:r>
              <a:rPr lang="en-US" altLang="zh-CN" sz="2000" dirty="0"/>
              <a:t>=-1</a:t>
            </a: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H2: Blue (label 1)</a:t>
            </a:r>
          </a:p>
          <a:p>
            <a:pPr marL="0" indent="0">
              <a:buNone/>
            </a:pPr>
            <a:r>
              <a:rPr lang="en-US" sz="2000" dirty="0"/>
              <a:t>  w*x</a:t>
            </a:r>
            <a:r>
              <a:rPr lang="en-US" altLang="zh-CN" sz="2000" dirty="0"/>
              <a:t>i</a:t>
            </a:r>
            <a:r>
              <a:rPr lang="en-US" sz="2000" dirty="0"/>
              <a:t> –b </a:t>
            </a:r>
            <a:r>
              <a:rPr lang="en-US" altLang="zh-CN" sz="2000" dirty="0"/>
              <a:t>&gt;0</a:t>
            </a:r>
            <a:r>
              <a:rPr lang="zh-CN" altLang="en-US" sz="2000" dirty="0"/>
              <a:t> </a:t>
            </a:r>
            <a:r>
              <a:rPr lang="en-US" altLang="zh-CN" sz="2000" dirty="0"/>
              <a:t>-&gt;</a:t>
            </a:r>
            <a:r>
              <a:rPr lang="zh-CN" altLang="en-US" sz="2000" dirty="0"/>
              <a:t> </a:t>
            </a:r>
            <a:r>
              <a:rPr lang="en-US" altLang="zh-CN" sz="2000" dirty="0" err="1"/>
              <a:t>yi</a:t>
            </a:r>
            <a:r>
              <a:rPr lang="zh-CN" altLang="en-US" sz="2000" dirty="0"/>
              <a:t> </a:t>
            </a:r>
            <a:r>
              <a:rPr lang="en-US" altLang="zh-CN" sz="2000" dirty="0"/>
              <a:t>=1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Combined H0 &amp; H1:</a:t>
            </a:r>
          </a:p>
          <a:p>
            <a:pPr marL="0" indent="0">
              <a:buNone/>
            </a:pPr>
            <a:r>
              <a:rPr lang="en-US" altLang="zh-CN" sz="2000" b="1" dirty="0" err="1">
                <a:solidFill>
                  <a:srgbClr val="FF0000"/>
                </a:solidFill>
              </a:rPr>
              <a:t>yi</a:t>
            </a:r>
            <a:r>
              <a:rPr lang="zh-CN" altLang="en-US" sz="2000" b="1" dirty="0">
                <a:solidFill>
                  <a:srgbClr val="FF0000"/>
                </a:solidFill>
              </a:rPr>
              <a:t> * </a:t>
            </a:r>
            <a:r>
              <a:rPr lang="en-US" altLang="zh-CN" sz="2000" b="1" dirty="0">
                <a:solidFill>
                  <a:srgbClr val="FF0000"/>
                </a:solidFill>
              </a:rPr>
              <a:t>(w</a:t>
            </a:r>
            <a:r>
              <a:rPr lang="zh-CN" altLang="en-US" sz="2000" b="1" dirty="0">
                <a:solidFill>
                  <a:srgbClr val="FF0000"/>
                </a:solidFill>
              </a:rPr>
              <a:t>*</a:t>
            </a:r>
            <a:r>
              <a:rPr lang="en-US" altLang="zh-CN" sz="2000" b="1" dirty="0">
                <a:solidFill>
                  <a:srgbClr val="FF0000"/>
                </a:solidFill>
              </a:rPr>
              <a:t>xi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+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b)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&gt;0</a:t>
            </a:r>
            <a:endParaRPr lang="en-US" sz="2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718DA5-08A1-0348-8643-822799345A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29" r="-1" b="5583"/>
          <a:stretch/>
        </p:blipFill>
        <p:spPr>
          <a:xfrm>
            <a:off x="6713873" y="1908062"/>
            <a:ext cx="4262110" cy="35889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3CDD6D-2648-3848-AA25-EDED65167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614" y="4001294"/>
            <a:ext cx="2971800" cy="242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19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F7F34-1085-5F4B-BB07-071D37D1B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/>
              <a:t>What</a:t>
            </a:r>
            <a:r>
              <a:rPr lang="zh-CN" altLang="en-US"/>
              <a:t> </a:t>
            </a:r>
            <a:r>
              <a:rPr lang="en-US" altLang="zh-CN"/>
              <a:t>is</a:t>
            </a:r>
            <a:r>
              <a:rPr lang="zh-CN" altLang="en-US"/>
              <a:t> </a:t>
            </a:r>
            <a:r>
              <a:rPr lang="en-US" altLang="zh-CN"/>
              <a:t>SVM</a:t>
            </a:r>
            <a:r>
              <a:rPr lang="zh-CN" altLang="en-US"/>
              <a:t> </a:t>
            </a:r>
            <a:r>
              <a:rPr lang="en-US" altLang="zh-CN"/>
              <a:t>–</a:t>
            </a:r>
            <a:r>
              <a:rPr lang="zh-CN" altLang="en-US"/>
              <a:t> </a:t>
            </a:r>
            <a:r>
              <a:rPr lang="en-US" altLang="zh-CN"/>
              <a:t>define</a:t>
            </a:r>
            <a:r>
              <a:rPr lang="zh-CN" altLang="en-US"/>
              <a:t> </a:t>
            </a:r>
            <a:r>
              <a:rPr lang="en-US" altLang="zh-CN"/>
              <a:t>W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03E150-7C33-DB4B-822D-E7E89EF8D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327" y="1608370"/>
            <a:ext cx="3508829" cy="819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7675A1-8285-594C-9B82-1D47AF094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563" y="1704290"/>
            <a:ext cx="3508829" cy="723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453F0C-6596-3441-B9B6-3639601D6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85" y="2296885"/>
            <a:ext cx="5070891" cy="3875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B70A4F-96E6-9845-8616-DAA52919F8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5845" y="2502806"/>
            <a:ext cx="6543937" cy="326752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5CAECD9-C472-4A4B-B358-03027D45F606}"/>
              </a:ext>
            </a:extLst>
          </p:cNvPr>
          <p:cNvSpPr/>
          <p:nvPr/>
        </p:nvSpPr>
        <p:spPr>
          <a:xfrm>
            <a:off x="9682843" y="2628900"/>
            <a:ext cx="2136939" cy="13879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978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A7C27-9158-B048-8D6E-E2D9FC120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Example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8F8A1-30FD-A74F-B285-B381FB9A3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Iris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168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511E9-152E-5A4C-B63D-171A03F5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A335E-12E2-D948-AE9B-B2886085E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Recap Session 4</a:t>
            </a:r>
          </a:p>
          <a:p>
            <a:r>
              <a:rPr lang="en-US" dirty="0"/>
              <a:t>Key take</a:t>
            </a:r>
            <a:r>
              <a:rPr lang="en-US" altLang="zh-CN" dirty="0"/>
              <a:t>a</a:t>
            </a:r>
            <a:r>
              <a:rPr lang="en-US" dirty="0"/>
              <a:t>way f</a:t>
            </a:r>
            <a:r>
              <a:rPr lang="en-US" altLang="zh-CN" dirty="0"/>
              <a:t>or</a:t>
            </a:r>
            <a:r>
              <a:rPr lang="en-US" dirty="0"/>
              <a:t> this session</a:t>
            </a:r>
          </a:p>
          <a:p>
            <a:r>
              <a:rPr lang="en-US" dirty="0"/>
              <a:t>What is SVM</a:t>
            </a:r>
            <a:r>
              <a:rPr lang="en-US" altLang="zh-CN" dirty="0"/>
              <a:t>?</a:t>
            </a:r>
            <a:endParaRPr lang="en-US" dirty="0"/>
          </a:p>
          <a:p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610284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ABAC-9DC0-2948-B35A-E1FA5CE47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Session 4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D4086-3B53-B242-B3D4-BF7444228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6914"/>
            <a:ext cx="10515600" cy="4740049"/>
          </a:xfrm>
        </p:spPr>
        <p:txBody>
          <a:bodyPr>
            <a:normAutofit/>
          </a:bodyPr>
          <a:lstStyle/>
          <a:p>
            <a:r>
              <a:rPr lang="en-US" sz="2400" dirty="0"/>
              <a:t>What is KNN?</a:t>
            </a:r>
          </a:p>
          <a:p>
            <a:endParaRPr lang="en-US" sz="2400" dirty="0"/>
          </a:p>
          <a:p>
            <a:r>
              <a:rPr lang="en-US" altLang="zh-CN" sz="2400" dirty="0"/>
              <a:t>True</a:t>
            </a:r>
            <a:r>
              <a:rPr lang="zh-CN" altLang="en-US" sz="2400" dirty="0"/>
              <a:t> </a:t>
            </a:r>
            <a:r>
              <a:rPr lang="en-US" altLang="zh-CN" sz="2400" dirty="0"/>
              <a:t>or</a:t>
            </a:r>
            <a:r>
              <a:rPr lang="zh-CN" altLang="en-US" sz="2400" dirty="0"/>
              <a:t> </a:t>
            </a:r>
            <a:r>
              <a:rPr lang="en-US" altLang="zh-CN" sz="2400" dirty="0"/>
              <a:t>False:</a:t>
            </a:r>
            <a:r>
              <a:rPr lang="zh-CN" altLang="en-US" sz="2400" dirty="0"/>
              <a:t> </a:t>
            </a:r>
            <a:r>
              <a:rPr lang="en-US" altLang="zh-CN" sz="2400" dirty="0"/>
              <a:t>k-NN algorithm does more computation on test time rather than train time.</a:t>
            </a:r>
          </a:p>
          <a:p>
            <a:endParaRPr lang="en-US" sz="2400" dirty="0"/>
          </a:p>
          <a:p>
            <a:r>
              <a:rPr lang="en-US" sz="2400" dirty="0"/>
              <a:t>In the image below, which would be the best value for k assuming that the algorithm you are using is k-Nearest Neighbor.</a:t>
            </a:r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B31AE-012B-2A43-AB12-85EF54B6A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324017"/>
            <a:ext cx="4926307" cy="241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242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B241A-1EFD-BD46-8815-16B456979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Recap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Session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25AC8-A78D-8640-91FD-1634A7611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Which of the following option</a:t>
            </a:r>
            <a:r>
              <a:rPr lang="en-US" altLang="zh-CN" b="1" dirty="0"/>
              <a:t>s</a:t>
            </a:r>
            <a:r>
              <a:rPr lang="en-US" b="1" dirty="0"/>
              <a:t> is true about k-NN algorithm?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A) It can be used for classification</a:t>
            </a:r>
            <a:br>
              <a:rPr lang="en-US" dirty="0"/>
            </a:br>
            <a:r>
              <a:rPr lang="en-US" dirty="0"/>
              <a:t>B) It can be used for regression</a:t>
            </a:r>
            <a:br>
              <a:rPr lang="en-US" dirty="0"/>
            </a:br>
            <a:r>
              <a:rPr lang="en-US" dirty="0"/>
              <a:t>C) It can be used in both classification and regression </a:t>
            </a:r>
          </a:p>
          <a:p>
            <a:pPr marL="0" indent="0">
              <a:buNone/>
            </a:pPr>
            <a:endParaRPr lang="en-US" dirty="0"/>
          </a:p>
          <a:p>
            <a:r>
              <a:rPr lang="en-IE" b="1" dirty="0"/>
              <a:t>Which of the following statements is true for k-NN classifiers?</a:t>
            </a:r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r>
              <a:rPr lang="en-IE" dirty="0"/>
              <a:t>A) The classification accuracy is better with larger values of k</a:t>
            </a:r>
            <a:br>
              <a:rPr lang="en-IE" dirty="0"/>
            </a:br>
            <a:r>
              <a:rPr lang="en-IE" dirty="0"/>
              <a:t>B) The decision boundary is smoother with smaller values of k</a:t>
            </a:r>
            <a:br>
              <a:rPr lang="en-IE" dirty="0"/>
            </a:br>
            <a:r>
              <a:rPr lang="en-IE" dirty="0"/>
              <a:t>C) The decision boundary is linear</a:t>
            </a:r>
            <a:br>
              <a:rPr lang="en-IE" dirty="0"/>
            </a:br>
            <a:r>
              <a:rPr lang="en-IE" dirty="0"/>
              <a:t>D) k-NN does not require an explicit training step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04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8E9E4-F161-994B-A17C-FBE07C83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</a:t>
            </a:r>
            <a:r>
              <a:rPr lang="en-US" altLang="zh-CN" dirty="0"/>
              <a:t>a</a:t>
            </a:r>
            <a:r>
              <a:rPr lang="en-US" dirty="0"/>
              <a:t>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8181F-8562-B146-A584-CC7B54B5D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SVM stand for?</a:t>
            </a:r>
          </a:p>
          <a:p>
            <a:r>
              <a:rPr lang="en-US" dirty="0"/>
              <a:t>What is Margin?</a:t>
            </a:r>
          </a:p>
          <a:p>
            <a:r>
              <a:rPr lang="en-US" dirty="0"/>
              <a:t>How to use SVM to identify Iris dataset?</a:t>
            </a:r>
          </a:p>
        </p:txBody>
      </p:sp>
    </p:spTree>
    <p:extLst>
      <p:ext uri="{BB962C8B-B14F-4D97-AF65-F5344CB8AC3E}">
        <p14:creationId xmlns:p14="http://schemas.microsoft.com/office/powerpoint/2010/main" val="3890947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3C3A6-51A7-6C46-ADC4-A5EE54BD1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SVM -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A05A3-2920-3846-B83E-9C7608363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SVM – Support Vector Machine</a:t>
            </a:r>
          </a:p>
          <a:p>
            <a:r>
              <a:rPr lang="en-IE" dirty="0"/>
              <a:t>The original version of SVM was introduced by </a:t>
            </a:r>
            <a:r>
              <a:rPr lang="en-IE" dirty="0" err="1"/>
              <a:t>Vapnik</a:t>
            </a:r>
            <a:r>
              <a:rPr lang="en-IE" dirty="0"/>
              <a:t>, VN and </a:t>
            </a:r>
            <a:r>
              <a:rPr lang="en-IE" dirty="0" err="1"/>
              <a:t>Chervonenkis</a:t>
            </a:r>
            <a:r>
              <a:rPr lang="en-IE" dirty="0"/>
              <a:t> (</a:t>
            </a:r>
            <a:r>
              <a:rPr lang="en-IE" i="1" dirty="0"/>
              <a:t>Moscow, Russia</a:t>
            </a:r>
            <a:r>
              <a:rPr lang="en-IE" dirty="0"/>
              <a:t>) in </a:t>
            </a:r>
            <a:r>
              <a:rPr lang="en-IE" i="1" dirty="0"/>
              <a:t>1963</a:t>
            </a:r>
            <a:r>
              <a:rPr lang="en-IE" dirty="0"/>
              <a:t> - in the framework of the “</a:t>
            </a:r>
            <a:r>
              <a:rPr lang="en-IE" u="sng" dirty="0"/>
              <a:t>Generalised Portrait Method</a:t>
            </a:r>
            <a:r>
              <a:rPr lang="en-IE" dirty="0"/>
              <a:t>” for computer learning and pattern recognition. </a:t>
            </a:r>
          </a:p>
          <a:p>
            <a:r>
              <a:rPr lang="en-IE" dirty="0"/>
              <a:t>Current version of SVM is Soft Margin which was given by </a:t>
            </a:r>
            <a:r>
              <a:rPr lang="en-IE" dirty="0" err="1"/>
              <a:t>Vapnik</a:t>
            </a:r>
            <a:r>
              <a:rPr lang="en-IE" dirty="0"/>
              <a:t> et al. 1995 (</a:t>
            </a:r>
            <a:r>
              <a:rPr lang="en-IE" i="1" dirty="0"/>
              <a:t>Hard margin given by </a:t>
            </a:r>
            <a:r>
              <a:rPr lang="en-IE" i="1" dirty="0" err="1"/>
              <a:t>Boser</a:t>
            </a:r>
            <a:r>
              <a:rPr lang="en-IE" i="1" dirty="0"/>
              <a:t> et al. 1992</a:t>
            </a:r>
            <a:r>
              <a:rPr lang="en-IE" dirty="0"/>
              <a:t>)</a:t>
            </a:r>
          </a:p>
          <a:p>
            <a:r>
              <a:rPr lang="en-IE" dirty="0"/>
              <a:t>Before Deep Learning be introduced in </a:t>
            </a:r>
            <a:r>
              <a:rPr lang="en-IE" dirty="0">
                <a:hlinkClick r:id="rId2"/>
              </a:rPr>
              <a:t>2012</a:t>
            </a:r>
            <a:r>
              <a:rPr lang="en-IE" dirty="0"/>
              <a:t>, SVM model was one of the best performed Machine Learning model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4DBC46-9ADC-704C-8E43-6B9B2E361D31}"/>
              </a:ext>
            </a:extLst>
          </p:cNvPr>
          <p:cNvSpPr/>
          <p:nvPr/>
        </p:nvSpPr>
        <p:spPr>
          <a:xfrm>
            <a:off x="838200" y="5951095"/>
            <a:ext cx="10344462" cy="5096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altLang="zh-CN" dirty="0"/>
              <a:t>an</a:t>
            </a:r>
            <a:r>
              <a:rPr lang="en-US" dirty="0"/>
              <a:t> you still remember the general process of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2815265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5EE0B-9FEE-E444-A6F9-6AB40C2CD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SVM - Margin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F2AB8-102F-D944-87AC-C78FA0E7B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Margin? </a:t>
            </a:r>
          </a:p>
          <a:p>
            <a:r>
              <a:rPr lang="en-US" dirty="0"/>
              <a:t>What does SVM mean?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A9705-ED87-5B4A-AB6C-E7BBCF0D1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49816"/>
            <a:ext cx="4136833" cy="357663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7B8E35-6A40-584A-AB61-DDD84A32E30D}"/>
              </a:ext>
            </a:extLst>
          </p:cNvPr>
          <p:cNvSpPr/>
          <p:nvPr/>
        </p:nvSpPr>
        <p:spPr>
          <a:xfrm>
            <a:off x="5495789" y="3298011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E" sz="2800" b="0" i="0" dirty="0">
                <a:solidFill>
                  <a:srgbClr val="222222"/>
                </a:solidFill>
                <a:effectLst/>
              </a:rPr>
              <a:t>H</a:t>
            </a:r>
            <a:r>
              <a:rPr lang="en-IE" sz="2800" b="0" i="0" baseline="-25000" dirty="0">
                <a:solidFill>
                  <a:srgbClr val="222222"/>
                </a:solidFill>
                <a:effectLst/>
              </a:rPr>
              <a:t>1</a:t>
            </a:r>
            <a:r>
              <a:rPr lang="en-IE" sz="2800" b="0" i="0" dirty="0">
                <a:solidFill>
                  <a:srgbClr val="222222"/>
                </a:solidFill>
                <a:effectLst/>
              </a:rPr>
              <a:t> does not separate the classes. </a:t>
            </a:r>
          </a:p>
          <a:p>
            <a:endParaRPr lang="en-IE" sz="2800" dirty="0">
              <a:solidFill>
                <a:srgbClr val="222222"/>
              </a:solidFill>
            </a:endParaRPr>
          </a:p>
          <a:p>
            <a:r>
              <a:rPr lang="en-IE" sz="2800" b="0" i="0" dirty="0">
                <a:solidFill>
                  <a:srgbClr val="222222"/>
                </a:solidFill>
                <a:effectLst/>
              </a:rPr>
              <a:t>H</a:t>
            </a:r>
            <a:r>
              <a:rPr lang="en-IE" sz="2800" b="0" i="0" baseline="-25000" dirty="0">
                <a:solidFill>
                  <a:srgbClr val="222222"/>
                </a:solidFill>
                <a:effectLst/>
              </a:rPr>
              <a:t>2</a:t>
            </a:r>
            <a:r>
              <a:rPr lang="en-IE" sz="2800" b="0" i="0" dirty="0">
                <a:solidFill>
                  <a:srgbClr val="222222"/>
                </a:solidFill>
                <a:effectLst/>
              </a:rPr>
              <a:t> does, but only with a small margin.</a:t>
            </a:r>
          </a:p>
          <a:p>
            <a:endParaRPr lang="en-IE" sz="2800" dirty="0">
              <a:solidFill>
                <a:srgbClr val="222222"/>
              </a:solidFill>
            </a:endParaRPr>
          </a:p>
          <a:p>
            <a:r>
              <a:rPr lang="en-IE" sz="2800" b="0" i="0" dirty="0">
                <a:solidFill>
                  <a:srgbClr val="222222"/>
                </a:solidFill>
                <a:effectLst/>
              </a:rPr>
              <a:t> H</a:t>
            </a:r>
            <a:r>
              <a:rPr lang="en-IE" sz="2800" b="0" i="0" baseline="-25000" dirty="0">
                <a:solidFill>
                  <a:srgbClr val="222222"/>
                </a:solidFill>
                <a:effectLst/>
              </a:rPr>
              <a:t>3</a:t>
            </a:r>
            <a:r>
              <a:rPr lang="en-IE" sz="2800" b="0" i="0" dirty="0">
                <a:solidFill>
                  <a:srgbClr val="222222"/>
                </a:solidFill>
                <a:effectLst/>
              </a:rPr>
              <a:t> separates them with the maximal margin.</a:t>
            </a:r>
            <a:endParaRPr lang="en-US" sz="28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B0501C6-B355-0F40-8F10-9036D2149E74}"/>
              </a:ext>
            </a:extLst>
          </p:cNvPr>
          <p:cNvSpPr/>
          <p:nvPr/>
        </p:nvSpPr>
        <p:spPr>
          <a:xfrm>
            <a:off x="5495789" y="1825625"/>
            <a:ext cx="5215754" cy="10645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Which line (H) is the best one?</a:t>
            </a:r>
          </a:p>
        </p:txBody>
      </p:sp>
    </p:spTree>
    <p:extLst>
      <p:ext uri="{BB962C8B-B14F-4D97-AF65-F5344CB8AC3E}">
        <p14:creationId xmlns:p14="http://schemas.microsoft.com/office/powerpoint/2010/main" val="58499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4B130-47EB-E542-8666-F514EB30E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SVM - 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E1DD9-08F5-E846-8580-ECC5B727C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SVM – is to find a way (hyperplane) to have the maximum value of margin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24FBF9-EFB8-B643-98B1-C55A88077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232" y="2660120"/>
            <a:ext cx="7751535" cy="396292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86625C-B108-FA4B-A478-FFE2DB75EC5C}"/>
              </a:ext>
            </a:extLst>
          </p:cNvPr>
          <p:cNvSpPr/>
          <p:nvPr/>
        </p:nvSpPr>
        <p:spPr>
          <a:xfrm>
            <a:off x="8615817" y="5920920"/>
            <a:ext cx="3429000" cy="702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Max Margin Hyperplane (MMH)</a:t>
            </a:r>
          </a:p>
        </p:txBody>
      </p:sp>
    </p:spTree>
    <p:extLst>
      <p:ext uri="{BB962C8B-B14F-4D97-AF65-F5344CB8AC3E}">
        <p14:creationId xmlns:p14="http://schemas.microsoft.com/office/powerpoint/2010/main" val="1678133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AAA3E-1556-5A42-8E34-E272CB0F6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What is SVM – Soft vs Hard Margin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2C99E-0E3D-7F4E-AFAE-02DD5B8E5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-IE" dirty="0"/>
              <a:t>Soft margin is extended version of hard margin SVM.</a:t>
            </a:r>
          </a:p>
          <a:p>
            <a:endParaRPr lang="en-IE" dirty="0"/>
          </a:p>
          <a:p>
            <a:r>
              <a:rPr lang="en-IE" dirty="0"/>
              <a:t>Hard margin SVM can work only when data is completely linearly separable without any errors (noise or outliers).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3659ED-AB9B-AE41-93FB-B3FE142631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770"/>
          <a:stretch/>
        </p:blipFill>
        <p:spPr>
          <a:xfrm>
            <a:off x="5120640" y="1690688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00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425</Words>
  <Application>Microsoft Macintosh PowerPoint</Application>
  <PresentationFormat>Widescreen</PresentationFormat>
  <Paragraphs>77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等线</vt:lpstr>
      <vt:lpstr>等线 Light</vt:lpstr>
      <vt:lpstr>Arial</vt:lpstr>
      <vt:lpstr>Calibri</vt:lpstr>
      <vt:lpstr>Calibri Light</vt:lpstr>
      <vt:lpstr>Office Theme</vt:lpstr>
      <vt:lpstr>Machine Learning 101</vt:lpstr>
      <vt:lpstr>Agenda</vt:lpstr>
      <vt:lpstr>Recap Session 4 - A</vt:lpstr>
      <vt:lpstr>Recap of Session 4 - B</vt:lpstr>
      <vt:lpstr>Key Takeaway</vt:lpstr>
      <vt:lpstr>What is SVM - Background</vt:lpstr>
      <vt:lpstr>What is SVM - Margin</vt:lpstr>
      <vt:lpstr>What is SVM - SVM</vt:lpstr>
      <vt:lpstr>What is SVM – Soft vs Hard Margin</vt:lpstr>
      <vt:lpstr>What is SVM – Linearly Separable vs Not Linearly Separable</vt:lpstr>
      <vt:lpstr>What is SVM - Definition</vt:lpstr>
      <vt:lpstr>What is SVM - MMH</vt:lpstr>
      <vt:lpstr>What is SVM – define W</vt:lpstr>
      <vt:lpstr>Example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101</dc:title>
  <dc:creator>Li, Sijia</dc:creator>
  <cp:lastModifiedBy>Li, Sijia</cp:lastModifiedBy>
  <cp:revision>11</cp:revision>
  <dcterms:created xsi:type="dcterms:W3CDTF">2019-07-23T20:41:20Z</dcterms:created>
  <dcterms:modified xsi:type="dcterms:W3CDTF">2019-07-23T22:13:34Z</dcterms:modified>
</cp:coreProperties>
</file>

<file path=docProps/thumbnail.jpeg>
</file>